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8" r:id="rId5"/>
    <p:sldId id="259" r:id="rId6"/>
    <p:sldId id="275" r:id="rId7"/>
    <p:sldId id="260" r:id="rId8"/>
    <p:sldId id="261" r:id="rId9"/>
    <p:sldId id="262" r:id="rId10"/>
    <p:sldId id="263" r:id="rId11"/>
    <p:sldId id="264" r:id="rId12"/>
    <p:sldId id="265" r:id="rId13"/>
    <p:sldId id="277" r:id="rId14"/>
    <p:sldId id="266" r:id="rId15"/>
    <p:sldId id="267" r:id="rId16"/>
    <p:sldId id="276" r:id="rId17"/>
    <p:sldId id="268"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224339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FBDBE9-2524-47F0-ABCA-CF35FA4C079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32274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2076938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13823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12998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108532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1523462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43114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85735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73687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31552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FBDBE9-2524-47F0-ABCA-CF35FA4C079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1659682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FBDBE9-2524-47F0-ABCA-CF35FA4C0797}"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58506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64797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95545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9FBDBE9-2524-47F0-ABCA-CF35FA4C0797}" type="datetimeFigureOut">
              <a:rPr lang="en-US" smtClean="0"/>
              <a:t>4/21/2020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162307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FBDBE9-2524-47F0-ABCA-CF35FA4C079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AB70-32A6-4198-A200-E27C44030DF4}" type="slidenum">
              <a:rPr lang="en-US" smtClean="0"/>
              <a:t>‹#›</a:t>
            </a:fld>
            <a:endParaRPr lang="en-US"/>
          </a:p>
        </p:txBody>
      </p:sp>
    </p:spTree>
    <p:extLst>
      <p:ext uri="{BB962C8B-B14F-4D97-AF65-F5344CB8AC3E}">
        <p14:creationId xmlns:p14="http://schemas.microsoft.com/office/powerpoint/2010/main" val="3232248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9FBDBE9-2524-47F0-ABCA-CF35FA4C0797}" type="datetimeFigureOut">
              <a:rPr lang="en-US" smtClean="0"/>
              <a:t>4/21/2020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673AB70-32A6-4198-A200-E27C44030DF4}" type="slidenum">
              <a:rPr lang="en-US" smtClean="0"/>
              <a:t>‹#›</a:t>
            </a:fld>
            <a:endParaRPr lang="en-US"/>
          </a:p>
        </p:txBody>
      </p:sp>
    </p:spTree>
    <p:extLst>
      <p:ext uri="{BB962C8B-B14F-4D97-AF65-F5344CB8AC3E}">
        <p14:creationId xmlns:p14="http://schemas.microsoft.com/office/powerpoint/2010/main" val="38342400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5C36-A257-4DF6-AD38-1108B71F83F4}"/>
              </a:ext>
            </a:extLst>
          </p:cNvPr>
          <p:cNvSpPr>
            <a:spLocks noGrp="1"/>
          </p:cNvSpPr>
          <p:nvPr>
            <p:ph type="ctrTitle"/>
          </p:nvPr>
        </p:nvSpPr>
        <p:spPr>
          <a:xfrm>
            <a:off x="1154955" y="1280160"/>
            <a:ext cx="8825658" cy="3798277"/>
          </a:xfrm>
        </p:spPr>
        <p:txBody>
          <a:bodyPr/>
          <a:lstStyle/>
          <a:p>
            <a:pPr algn="ctr"/>
            <a:r>
              <a:rPr lang="en-US" sz="2400" b="1" dirty="0">
                <a:latin typeface="Times New Roman" panose="02020603050405020304" pitchFamily="18" charset="0"/>
                <a:cs typeface="Times New Roman" panose="02020603050405020304" pitchFamily="18" charset="0"/>
              </a:rPr>
              <a:t>Lecture 4</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Unit 4: Models of Curriculum Development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B.Ed. (1.5 years)</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Semester I</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Subject: Curriculum Development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Represented by: Ms. Sadia Tariq</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Department Of Education (Planning And Development)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Lahore College For Women University, Lahore</a:t>
            </a:r>
          </a:p>
        </p:txBody>
      </p:sp>
    </p:spTree>
    <p:extLst>
      <p:ext uri="{BB962C8B-B14F-4D97-AF65-F5344CB8AC3E}">
        <p14:creationId xmlns:p14="http://schemas.microsoft.com/office/powerpoint/2010/main" val="215239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5930-5FC1-4B42-B203-F5DA1088E43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9E5562B0-E584-4FB3-84DA-D231EC1B37CA}"/>
              </a:ext>
            </a:extLst>
          </p:cNvPr>
          <p:cNvSpPr>
            <a:spLocks noGrp="1"/>
          </p:cNvSpPr>
          <p:nvPr>
            <p:ph idx="1"/>
          </p:nvPr>
        </p:nvSpPr>
        <p:spPr>
          <a:xfrm>
            <a:off x="1103312" y="1351722"/>
            <a:ext cx="9404723" cy="4896678"/>
          </a:xfrm>
        </p:spPr>
        <p:txBody>
          <a:bodyPr>
            <a:noAutofit/>
          </a:bodyPr>
          <a:lstStyle/>
          <a:p>
            <a:r>
              <a:rPr lang="en-US" sz="2400" b="1" dirty="0">
                <a:latin typeface="Times New Roman" panose="02020603050405020304" pitchFamily="18" charset="0"/>
                <a:cs typeface="Times New Roman" panose="02020603050405020304" pitchFamily="18" charset="0"/>
              </a:rPr>
              <a:t>Psychological screen</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A psychology of learning not only includes specific and definite findings but it also involves a unified formulation of a theory of learning which helps to outline the nature of the learning process, hoe it takes place, under what conditions, what sort of mechanisms operate and the like.</a:t>
            </a:r>
          </a:p>
          <a:p>
            <a:pPr marL="0" indent="0" algn="just">
              <a:buNone/>
            </a:pPr>
            <a:r>
              <a:rPr lang="en-US" sz="2400" dirty="0">
                <a:latin typeface="Times New Roman" panose="02020603050405020304" pitchFamily="18" charset="0"/>
                <a:cs typeface="Times New Roman" panose="02020603050405020304" pitchFamily="18" charset="0"/>
              </a:rPr>
              <a:t>Tyler explained the significance of the psychological screen:</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Knowledge of the psychology of learning enables us to distinguish changes in human beings that can be expected to results from a learning process from those than can not.</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Knowledge of the psychology of learning enables us to distinguish goals that are feasible from those that are likely to take a very long time or all almost impossible of attainment at the age level contemplated.</a:t>
            </a:r>
          </a:p>
        </p:txBody>
      </p:sp>
    </p:spTree>
    <p:extLst>
      <p:ext uri="{BB962C8B-B14F-4D97-AF65-F5344CB8AC3E}">
        <p14:creationId xmlns:p14="http://schemas.microsoft.com/office/powerpoint/2010/main" val="286886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CBDA-8F3F-495C-9904-403E4E0545A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Strengths and weaknesses of objective´s model</a:t>
            </a:r>
          </a:p>
        </p:txBody>
      </p:sp>
      <p:sp>
        <p:nvSpPr>
          <p:cNvPr id="3" name="Text Placeholder 2">
            <a:extLst>
              <a:ext uri="{FF2B5EF4-FFF2-40B4-BE49-F238E27FC236}">
                <a16:creationId xmlns:a16="http://schemas.microsoft.com/office/drawing/2014/main" id="{D6D5A4B6-7446-42C8-A120-DE0888E5D790}"/>
              </a:ext>
            </a:extLst>
          </p:cNvPr>
          <p:cNvSpPr>
            <a:spLocks noGrp="1"/>
          </p:cNvSpPr>
          <p:nvPr>
            <p:ph type="body" idx="1"/>
          </p:nvPr>
        </p:nvSpPr>
        <p:spPr/>
        <p:txBody>
          <a:bodyPr/>
          <a:lstStyle/>
          <a:p>
            <a:r>
              <a:rPr lang="en-US" b="1" dirty="0">
                <a:latin typeface="Times New Roman" panose="02020603050405020304" pitchFamily="18" charset="0"/>
                <a:cs typeface="Times New Roman" panose="02020603050405020304" pitchFamily="18" charset="0"/>
              </a:rPr>
              <a:t>strengths</a:t>
            </a:r>
          </a:p>
        </p:txBody>
      </p:sp>
      <p:sp>
        <p:nvSpPr>
          <p:cNvPr id="4" name="Content Placeholder 3">
            <a:extLst>
              <a:ext uri="{FF2B5EF4-FFF2-40B4-BE49-F238E27FC236}">
                <a16:creationId xmlns:a16="http://schemas.microsoft.com/office/drawing/2014/main" id="{210B3BBB-CD37-4464-829A-56557157C061}"/>
              </a:ext>
            </a:extLst>
          </p:cNvPr>
          <p:cNvSpPr>
            <a:spLocks noGrp="1"/>
          </p:cNvSpPr>
          <p:nvPr>
            <p:ph sz="half" idx="2"/>
          </p:nvPr>
        </p:nvSpPr>
        <p:spPr/>
        <p:txBody>
          <a:bodyPr>
            <a:normAutofit/>
          </a:bodyPr>
          <a:lstStyle/>
          <a:p>
            <a:r>
              <a:rPr lang="en-US" sz="2400" dirty="0">
                <a:latin typeface="Times New Roman" panose="02020603050405020304" pitchFamily="18" charset="0"/>
                <a:cs typeface="Times New Roman" panose="02020603050405020304" pitchFamily="18" charset="0"/>
              </a:rPr>
              <a:t>Provides an easy to follow step by step guide, to curriculum planning and development.</a:t>
            </a:r>
          </a:p>
          <a:p>
            <a:r>
              <a:rPr lang="en-US" sz="2400" dirty="0">
                <a:latin typeface="Times New Roman" panose="02020603050405020304" pitchFamily="18" charset="0"/>
                <a:cs typeface="Times New Roman" panose="02020603050405020304" pitchFamily="18" charset="0"/>
              </a:rPr>
              <a:t>Begins with the set of clear objective that teachers must plan tasks and work towards achieving the specified outcomes.</a:t>
            </a:r>
          </a:p>
        </p:txBody>
      </p:sp>
      <p:sp>
        <p:nvSpPr>
          <p:cNvPr id="5" name="Text Placeholder 4">
            <a:extLst>
              <a:ext uri="{FF2B5EF4-FFF2-40B4-BE49-F238E27FC236}">
                <a16:creationId xmlns:a16="http://schemas.microsoft.com/office/drawing/2014/main" id="{FB31F4DB-F49C-42BC-B0D5-5E555C919251}"/>
              </a:ext>
            </a:extLst>
          </p:cNvPr>
          <p:cNvSpPr>
            <a:spLocks noGrp="1"/>
          </p:cNvSpPr>
          <p:nvPr>
            <p:ph type="body" sz="quarter" idx="3"/>
          </p:nvPr>
        </p:nvSpPr>
        <p:spPr>
          <a:xfrm>
            <a:off x="5654495" y="1603512"/>
            <a:ext cx="4396339" cy="877750"/>
          </a:xfrm>
        </p:spPr>
        <p:txBody>
          <a:bodyPr/>
          <a:lstStyle/>
          <a:p>
            <a:r>
              <a:rPr lang="en-US" b="1" dirty="0">
                <a:latin typeface="Times New Roman" panose="02020603050405020304" pitchFamily="18" charset="0"/>
                <a:cs typeface="Times New Roman" panose="02020603050405020304" pitchFamily="18" charset="0"/>
              </a:rPr>
              <a:t>weaknesses</a:t>
            </a:r>
          </a:p>
        </p:txBody>
      </p:sp>
      <p:sp>
        <p:nvSpPr>
          <p:cNvPr id="6" name="Content Placeholder 5">
            <a:extLst>
              <a:ext uri="{FF2B5EF4-FFF2-40B4-BE49-F238E27FC236}">
                <a16:creationId xmlns:a16="http://schemas.microsoft.com/office/drawing/2014/main" id="{EB2397BE-3760-43F6-AFAA-BE1F013ED997}"/>
              </a:ext>
            </a:extLst>
          </p:cNvPr>
          <p:cNvSpPr>
            <a:spLocks noGrp="1"/>
          </p:cNvSpPr>
          <p:nvPr>
            <p:ph sz="quarter" idx="4"/>
          </p:nvPr>
        </p:nvSpPr>
        <p:spPr>
          <a:xfrm>
            <a:off x="5654495" y="2481262"/>
            <a:ext cx="4396339" cy="3775076"/>
          </a:xfrm>
        </p:spPr>
        <p:txBody>
          <a:bodyPr>
            <a:noAutofit/>
          </a:bodyPr>
          <a:lstStyle/>
          <a:p>
            <a:r>
              <a:rPr lang="en-US" sz="2400" dirty="0">
                <a:latin typeface="Times New Roman" panose="02020603050405020304" pitchFamily="18" charset="0"/>
                <a:cs typeface="Times New Roman" panose="02020603050405020304" pitchFamily="18" charset="0"/>
              </a:rPr>
              <a:t>Sees curriculum development as a fixed, linear process.</a:t>
            </a:r>
          </a:p>
          <a:p>
            <a:r>
              <a:rPr lang="en-US" sz="2400" dirty="0">
                <a:latin typeface="Times New Roman" panose="02020603050405020304" pitchFamily="18" charset="0"/>
                <a:cs typeface="Times New Roman" panose="02020603050405020304" pitchFamily="18" charset="0"/>
              </a:rPr>
              <a:t>Does specify where the objectives come from.</a:t>
            </a:r>
          </a:p>
          <a:p>
            <a:r>
              <a:rPr lang="en-US" sz="2400" dirty="0">
                <a:latin typeface="Times New Roman" panose="02020603050405020304" pitchFamily="18" charset="0"/>
                <a:cs typeface="Times New Roman" panose="02020603050405020304" pitchFamily="18" charset="0"/>
              </a:rPr>
              <a:t>Limits what students can learn</a:t>
            </a:r>
          </a:p>
          <a:p>
            <a:r>
              <a:rPr lang="en-US" sz="2400" dirty="0">
                <a:latin typeface="Times New Roman" panose="02020603050405020304" pitchFamily="18" charset="0"/>
                <a:cs typeface="Times New Roman" panose="02020603050405020304" pitchFamily="18" charset="0"/>
              </a:rPr>
              <a:t>Fail to recognize that the future can not be predicted accurately with precision.</a:t>
            </a:r>
          </a:p>
        </p:txBody>
      </p:sp>
    </p:spTree>
    <p:extLst>
      <p:ext uri="{BB962C8B-B14F-4D97-AF65-F5344CB8AC3E}">
        <p14:creationId xmlns:p14="http://schemas.microsoft.com/office/powerpoint/2010/main" val="3592080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F29A-E597-486A-AE96-F5DB20D3507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TABA´S INVERTED MODEL</a:t>
            </a:r>
          </a:p>
        </p:txBody>
      </p:sp>
      <p:sp>
        <p:nvSpPr>
          <p:cNvPr id="3" name="Content Placeholder 2">
            <a:extLst>
              <a:ext uri="{FF2B5EF4-FFF2-40B4-BE49-F238E27FC236}">
                <a16:creationId xmlns:a16="http://schemas.microsoft.com/office/drawing/2014/main" id="{B54A01F1-C34D-4DC5-96E8-1C993B50B4F9}"/>
              </a:ext>
            </a:extLst>
          </p:cNvPr>
          <p:cNvSpPr>
            <a:spLocks noGrp="1"/>
          </p:cNvSpPr>
          <p:nvPr>
            <p:ph idx="1"/>
          </p:nvPr>
        </p:nvSpPr>
        <p:spPr>
          <a:xfrm>
            <a:off x="1103312" y="1550504"/>
            <a:ext cx="8946541" cy="4697895"/>
          </a:xfrm>
        </p:spPr>
        <p:txBody>
          <a:bodyPr>
            <a:noAutofit/>
          </a:bodyPr>
          <a:lstStyle/>
          <a:p>
            <a:r>
              <a:rPr lang="en-US" sz="2400" dirty="0">
                <a:latin typeface="Times New Roman" panose="02020603050405020304" pitchFamily="18" charset="0"/>
                <a:cs typeface="Times New Roman" panose="02020603050405020304" pitchFamily="18" charset="0"/>
              </a:rPr>
              <a:t>Hilda Taba believed that teachers who teach or implement the curriculum should participate in developing it. Her advocacy was commonly called the grassroots approach where teacher could have a major input. While still linear in approach, Taba argued for more information input at each stage of curriculum process. </a:t>
            </a:r>
          </a:p>
          <a:p>
            <a:r>
              <a:rPr lang="en-US" sz="2400" dirty="0">
                <a:latin typeface="Times New Roman" panose="02020603050405020304" pitchFamily="18" charset="0"/>
                <a:cs typeface="Times New Roman" panose="02020603050405020304" pitchFamily="18" charset="0"/>
              </a:rPr>
              <a:t>She suggested a dual consideration of content and the individual learner.</a:t>
            </a:r>
          </a:p>
          <a:p>
            <a:r>
              <a:rPr lang="en-US" sz="2400" dirty="0">
                <a:latin typeface="Times New Roman" panose="02020603050405020304" pitchFamily="18" charset="0"/>
                <a:cs typeface="Times New Roman" panose="02020603050405020304" pitchFamily="18" charset="0"/>
              </a:rPr>
              <a:t>Curriculum should be designed by the teachers.</a:t>
            </a:r>
          </a:p>
          <a:p>
            <a:r>
              <a:rPr lang="en-US" sz="2400" dirty="0">
                <a:latin typeface="Times New Roman" panose="02020603050405020304" pitchFamily="18" charset="0"/>
                <a:cs typeface="Times New Roman" panose="02020603050405020304" pitchFamily="18" charset="0"/>
              </a:rPr>
              <a:t>An inductive approach which starts with the specifics and building up to a general design opposing the more traditional deductive approach of starting with general design and working down to specifics.</a:t>
            </a:r>
          </a:p>
        </p:txBody>
      </p:sp>
    </p:spTree>
    <p:extLst>
      <p:ext uri="{BB962C8B-B14F-4D97-AF65-F5344CB8AC3E}">
        <p14:creationId xmlns:p14="http://schemas.microsoft.com/office/powerpoint/2010/main" val="279215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DB4199-FAD7-4F8E-8AD9-58FA85B59489}"/>
              </a:ext>
            </a:extLst>
          </p:cNvPr>
          <p:cNvPicPr>
            <a:picLocks noChangeAspect="1"/>
          </p:cNvPicPr>
          <p:nvPr/>
        </p:nvPicPr>
        <p:blipFill>
          <a:blip r:embed="rId2"/>
          <a:stretch>
            <a:fillRect/>
          </a:stretch>
        </p:blipFill>
        <p:spPr>
          <a:xfrm>
            <a:off x="2180492" y="619125"/>
            <a:ext cx="6808763" cy="5619750"/>
          </a:xfrm>
          <a:prstGeom prst="rect">
            <a:avLst/>
          </a:prstGeom>
        </p:spPr>
      </p:pic>
    </p:spTree>
    <p:extLst>
      <p:ext uri="{BB962C8B-B14F-4D97-AF65-F5344CB8AC3E}">
        <p14:creationId xmlns:p14="http://schemas.microsoft.com/office/powerpoint/2010/main" val="23139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66776-6311-464E-8ED0-181A651D58D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STEPS OF TABA´S MODEL</a:t>
            </a:r>
          </a:p>
        </p:txBody>
      </p:sp>
      <p:sp>
        <p:nvSpPr>
          <p:cNvPr id="3" name="Content Placeholder 2">
            <a:extLst>
              <a:ext uri="{FF2B5EF4-FFF2-40B4-BE49-F238E27FC236}">
                <a16:creationId xmlns:a16="http://schemas.microsoft.com/office/drawing/2014/main" id="{38006C5A-69DC-4D63-82AA-6F7CE89E22BD}"/>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Diagnosing needs</a:t>
            </a:r>
          </a:p>
          <a:p>
            <a:r>
              <a:rPr lang="en-US" sz="2400" dirty="0">
                <a:latin typeface="Times New Roman" panose="02020603050405020304" pitchFamily="18" charset="0"/>
                <a:cs typeface="Times New Roman" panose="02020603050405020304" pitchFamily="18" charset="0"/>
              </a:rPr>
              <a:t>Formulating specific objectives</a:t>
            </a:r>
          </a:p>
          <a:p>
            <a:r>
              <a:rPr lang="en-US" sz="2400" dirty="0">
                <a:latin typeface="Times New Roman" panose="02020603050405020304" pitchFamily="18" charset="0"/>
                <a:cs typeface="Times New Roman" panose="02020603050405020304" pitchFamily="18" charset="0"/>
              </a:rPr>
              <a:t>Select content</a:t>
            </a:r>
          </a:p>
          <a:p>
            <a:r>
              <a:rPr lang="en-US" sz="2400" dirty="0">
                <a:latin typeface="Times New Roman" panose="02020603050405020304" pitchFamily="18" charset="0"/>
                <a:cs typeface="Times New Roman" panose="02020603050405020304" pitchFamily="18" charset="0"/>
              </a:rPr>
              <a:t>Organization of learning content</a:t>
            </a:r>
          </a:p>
          <a:p>
            <a:r>
              <a:rPr lang="en-US" sz="2400" dirty="0">
                <a:latin typeface="Times New Roman" panose="02020603050405020304" pitchFamily="18" charset="0"/>
                <a:cs typeface="Times New Roman" panose="02020603050405020304" pitchFamily="18" charset="0"/>
              </a:rPr>
              <a:t>Selection of learning experiences </a:t>
            </a:r>
          </a:p>
          <a:p>
            <a:r>
              <a:rPr lang="en-US" sz="2400" dirty="0">
                <a:latin typeface="Times New Roman" panose="02020603050405020304" pitchFamily="18" charset="0"/>
                <a:cs typeface="Times New Roman" panose="02020603050405020304" pitchFamily="18" charset="0"/>
              </a:rPr>
              <a:t>Organization of learning activities</a:t>
            </a:r>
          </a:p>
          <a:p>
            <a:r>
              <a:rPr lang="en-US" sz="2400" dirty="0">
                <a:latin typeface="Times New Roman" panose="02020603050405020304" pitchFamily="18" charset="0"/>
                <a:cs typeface="Times New Roman" panose="02020603050405020304" pitchFamily="18" charset="0"/>
              </a:rPr>
              <a:t>Determination of what to evaluate</a:t>
            </a:r>
          </a:p>
        </p:txBody>
      </p:sp>
    </p:spTree>
    <p:extLst>
      <p:ext uri="{BB962C8B-B14F-4D97-AF65-F5344CB8AC3E}">
        <p14:creationId xmlns:p14="http://schemas.microsoft.com/office/powerpoint/2010/main" val="281925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338A-6E62-424A-8868-A323626A6852}"/>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WHEELER´S MODEL</a:t>
            </a:r>
          </a:p>
        </p:txBody>
      </p:sp>
      <p:sp>
        <p:nvSpPr>
          <p:cNvPr id="3" name="Content Placeholder 2">
            <a:extLst>
              <a:ext uri="{FF2B5EF4-FFF2-40B4-BE49-F238E27FC236}">
                <a16:creationId xmlns:a16="http://schemas.microsoft.com/office/drawing/2014/main" id="{073A3899-BDB2-4CB6-8532-E0972B941F0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Wheelers model for curriculum design is an improvement upon Tyler´s model. </a:t>
            </a:r>
          </a:p>
          <a:p>
            <a:r>
              <a:rPr lang="en-US" sz="2400" dirty="0">
                <a:latin typeface="Times New Roman" panose="02020603050405020304" pitchFamily="18" charset="0"/>
                <a:cs typeface="Times New Roman" panose="02020603050405020304" pitchFamily="18" charset="0"/>
              </a:rPr>
              <a:t>It is a cyclical model in which evaluation provides the modifications of the first stages of curriculum development.</a:t>
            </a:r>
          </a:p>
          <a:p>
            <a:r>
              <a:rPr lang="en-US" sz="2400" dirty="0">
                <a:latin typeface="Times New Roman" panose="02020603050405020304" pitchFamily="18" charset="0"/>
                <a:cs typeface="Times New Roman" panose="02020603050405020304" pitchFamily="18" charset="0"/>
              </a:rPr>
              <a:t>It gives an opportunity to the curriculum maker and educators to go back if the evaluation fails to achieve the specified objective or not to meet the purpose of learning.</a:t>
            </a:r>
          </a:p>
          <a:p>
            <a:r>
              <a:rPr lang="en-US" sz="2400" dirty="0">
                <a:latin typeface="Times New Roman" panose="02020603050405020304" pitchFamily="18" charset="0"/>
                <a:cs typeface="Times New Roman" panose="02020603050405020304" pitchFamily="18" charset="0"/>
              </a:rPr>
              <a:t>The cycle must be done within 6 years only. If within 6 years and still fails, the curriculum design must now change.</a:t>
            </a:r>
          </a:p>
        </p:txBody>
      </p:sp>
    </p:spTree>
    <p:extLst>
      <p:ext uri="{BB962C8B-B14F-4D97-AF65-F5344CB8AC3E}">
        <p14:creationId xmlns:p14="http://schemas.microsoft.com/office/powerpoint/2010/main" val="81205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7A1A5A-2586-4B21-8CFD-917AFBCC4CF8}"/>
              </a:ext>
            </a:extLst>
          </p:cNvPr>
          <p:cNvPicPr>
            <a:picLocks noChangeAspect="1"/>
          </p:cNvPicPr>
          <p:nvPr/>
        </p:nvPicPr>
        <p:blipFill>
          <a:blip r:embed="rId2"/>
          <a:stretch>
            <a:fillRect/>
          </a:stretch>
        </p:blipFill>
        <p:spPr>
          <a:xfrm>
            <a:off x="2250831" y="768626"/>
            <a:ext cx="7258929" cy="4942857"/>
          </a:xfrm>
          <a:prstGeom prst="rect">
            <a:avLst/>
          </a:prstGeom>
        </p:spPr>
      </p:pic>
    </p:spTree>
    <p:extLst>
      <p:ext uri="{BB962C8B-B14F-4D97-AF65-F5344CB8AC3E}">
        <p14:creationId xmlns:p14="http://schemas.microsoft.com/office/powerpoint/2010/main" val="71127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590A-3A44-4DA7-A8B8-521D1313CA1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082A9BEF-C07F-4E8A-9F7B-38E267494282}"/>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Wheeler´s model contends that: </a:t>
            </a:r>
          </a:p>
          <a:p>
            <a:r>
              <a:rPr lang="en-US" sz="2400" dirty="0">
                <a:latin typeface="Times New Roman" panose="02020603050405020304" pitchFamily="18" charset="0"/>
                <a:cs typeface="Times New Roman" panose="02020603050405020304" pitchFamily="18" charset="0"/>
              </a:rPr>
              <a:t>Aims should be discussed as behaviors referring to the end product of learning which yields the ultimate goals.</a:t>
            </a:r>
          </a:p>
          <a:p>
            <a:r>
              <a:rPr lang="en-US" sz="2400" dirty="0">
                <a:latin typeface="Times New Roman" panose="02020603050405020304" pitchFamily="18" charset="0"/>
                <a:cs typeface="Times New Roman" panose="02020603050405020304" pitchFamily="18" charset="0"/>
              </a:rPr>
              <a:t>Aims are formulated from the general to specific in curriculum planning. This results in the formulation of objectives at both an enabling and a terminal level.</a:t>
            </a:r>
          </a:p>
          <a:p>
            <a:r>
              <a:rPr lang="en-US" sz="2400" dirty="0">
                <a:latin typeface="Times New Roman" panose="02020603050405020304" pitchFamily="18" charset="0"/>
                <a:cs typeface="Times New Roman" panose="02020603050405020304" pitchFamily="18" charset="0"/>
              </a:rPr>
              <a:t>Content is distinguished from the learning experiences which determine the content.</a:t>
            </a:r>
          </a:p>
        </p:txBody>
      </p:sp>
    </p:spTree>
    <p:extLst>
      <p:ext uri="{BB962C8B-B14F-4D97-AF65-F5344CB8AC3E}">
        <p14:creationId xmlns:p14="http://schemas.microsoft.com/office/powerpoint/2010/main" val="144214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AA64-E82F-4D00-A527-74820563BED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08B94001-4B99-4067-9F49-859F2F70B745}"/>
              </a:ext>
            </a:extLst>
          </p:cNvPr>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The Wheeler´s simple framework is:</a:t>
            </a:r>
          </a:p>
          <a:p>
            <a:r>
              <a:rPr lang="en-US" sz="2400" dirty="0">
                <a:latin typeface="Times New Roman" panose="02020603050405020304" pitchFamily="18" charset="0"/>
                <a:cs typeface="Times New Roman" panose="02020603050405020304" pitchFamily="18" charset="0"/>
              </a:rPr>
              <a:t>The formulation of aims, goals and objectives.</a:t>
            </a:r>
          </a:p>
          <a:p>
            <a:r>
              <a:rPr lang="en-US" sz="2400" dirty="0">
                <a:latin typeface="Times New Roman" panose="02020603050405020304" pitchFamily="18" charset="0"/>
                <a:cs typeface="Times New Roman" panose="02020603050405020304" pitchFamily="18" charset="0"/>
              </a:rPr>
              <a:t>The selection of learning experiences, determining the centres or focal points to be used for organizing these experiences.</a:t>
            </a:r>
          </a:p>
          <a:p>
            <a:r>
              <a:rPr lang="en-US" sz="2400" dirty="0">
                <a:latin typeface="Times New Roman" panose="02020603050405020304" pitchFamily="18" charset="0"/>
                <a:cs typeface="Times New Roman" panose="02020603050405020304" pitchFamily="18" charset="0"/>
              </a:rPr>
              <a:t>The selection of content determining not only what subject matter should be covered but what mental powers and capacities such as thinking, skills and values should emerge from learning activities.</a:t>
            </a:r>
          </a:p>
          <a:p>
            <a:r>
              <a:rPr lang="en-US" sz="2400" dirty="0">
                <a:latin typeface="Times New Roman" panose="02020603050405020304" pitchFamily="18" charset="0"/>
                <a:cs typeface="Times New Roman" panose="02020603050405020304" pitchFamily="18" charset="0"/>
              </a:rPr>
              <a:t>Organization and integration of learning experiences and content and methods to constitute a practical guide to action in the classroom.</a:t>
            </a:r>
          </a:p>
          <a:p>
            <a:r>
              <a:rPr lang="en-US" sz="2400" dirty="0">
                <a:latin typeface="Times New Roman" panose="02020603050405020304" pitchFamily="18" charset="0"/>
                <a:cs typeface="Times New Roman" panose="02020603050405020304" pitchFamily="18" charset="0"/>
              </a:rPr>
              <a:t>Evaluation of the effectiveness of stage 2,3 and 4.</a:t>
            </a:r>
          </a:p>
        </p:txBody>
      </p:sp>
    </p:spTree>
    <p:extLst>
      <p:ext uri="{BB962C8B-B14F-4D97-AF65-F5344CB8AC3E}">
        <p14:creationId xmlns:p14="http://schemas.microsoft.com/office/powerpoint/2010/main" val="1967223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F3FF-CD80-4B65-9572-6AB0FF471F4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PROCEDURAL APPROACH</a:t>
            </a:r>
          </a:p>
        </p:txBody>
      </p:sp>
      <p:sp>
        <p:nvSpPr>
          <p:cNvPr id="3" name="Content Placeholder 2">
            <a:extLst>
              <a:ext uri="{FF2B5EF4-FFF2-40B4-BE49-F238E27FC236}">
                <a16:creationId xmlns:a16="http://schemas.microsoft.com/office/drawing/2014/main" id="{F8A4DD74-B1B3-44CC-962B-B024336EBDDA}"/>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Interactions/ Dynamic models take into consideration the background and experience of students and teachers.</a:t>
            </a:r>
          </a:p>
          <a:p>
            <a:r>
              <a:rPr lang="en-US" sz="2400" dirty="0">
                <a:latin typeface="Times New Roman" panose="02020603050405020304" pitchFamily="18" charset="0"/>
                <a:cs typeface="Times New Roman" panose="02020603050405020304" pitchFamily="18" charset="0"/>
              </a:rPr>
              <a:t>The curriculum elements are seen as flexible, interactive and modifiable.</a:t>
            </a:r>
          </a:p>
          <a:p>
            <a:r>
              <a:rPr lang="en-US" sz="2400" dirty="0">
                <a:latin typeface="Times New Roman" panose="02020603050405020304" pitchFamily="18" charset="0"/>
                <a:cs typeface="Times New Roman" panose="02020603050405020304" pitchFamily="18" charset="0"/>
              </a:rPr>
              <a:t>Advocated by Walker, Skilbeck, Stenhouse, it sees the process of curriculum development as dynamic in nature.</a:t>
            </a:r>
          </a:p>
          <a:p>
            <a:r>
              <a:rPr lang="en-US" sz="2400" dirty="0">
                <a:latin typeface="Times New Roman" panose="02020603050405020304" pitchFamily="18" charset="0"/>
                <a:cs typeface="Times New Roman" panose="02020603050405020304" pitchFamily="18" charset="0"/>
              </a:rPr>
              <a:t>Changes can be initiated from any point in the process unlike the objectives model where the beginning is always the setting of objectives.</a:t>
            </a:r>
          </a:p>
        </p:txBody>
      </p:sp>
    </p:spTree>
    <p:extLst>
      <p:ext uri="{BB962C8B-B14F-4D97-AF65-F5344CB8AC3E}">
        <p14:creationId xmlns:p14="http://schemas.microsoft.com/office/powerpoint/2010/main" val="311215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93C4-DB47-4251-B1F6-733BFF969C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4B0A47-8C7A-4584-B792-5CC4028374F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5453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1FE2A-B6BC-4253-8AE1-13AF4706EE9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992F881D-8305-4022-9CC3-7764B4F00183}"/>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Walker´s model has three phases:</a:t>
            </a:r>
          </a:p>
          <a:p>
            <a:r>
              <a:rPr lang="en-US" sz="2400" dirty="0">
                <a:latin typeface="Times New Roman" panose="02020603050405020304" pitchFamily="18" charset="0"/>
                <a:cs typeface="Times New Roman" panose="02020603050405020304" pitchFamily="18" charset="0"/>
              </a:rPr>
              <a:t>Platform: includes ideas, preferences, points of view, beliefs and values about the curriculum.</a:t>
            </a:r>
          </a:p>
          <a:p>
            <a:r>
              <a:rPr lang="en-US" sz="2400" dirty="0">
                <a:latin typeface="Times New Roman" panose="02020603050405020304" pitchFamily="18" charset="0"/>
                <a:cs typeface="Times New Roman" panose="02020603050405020304" pitchFamily="18" charset="0"/>
              </a:rPr>
              <a:t>Deliberations:  interaction between stakeholders begin clarification of views and ideas in order to reach consensus of a shared vision.</a:t>
            </a:r>
          </a:p>
          <a:p>
            <a:r>
              <a:rPr lang="en-US" sz="2400" dirty="0">
                <a:latin typeface="Times New Roman" panose="02020603050405020304" pitchFamily="18" charset="0"/>
                <a:cs typeface="Times New Roman" panose="02020603050405020304" pitchFamily="18" charset="0"/>
              </a:rPr>
              <a:t>Design: curriculum developers actually make decisions which are based on deliberations. These decisions affect the curriculum documents and materials production.</a:t>
            </a:r>
          </a:p>
        </p:txBody>
      </p:sp>
    </p:spTree>
    <p:extLst>
      <p:ext uri="{BB962C8B-B14F-4D97-AF65-F5344CB8AC3E}">
        <p14:creationId xmlns:p14="http://schemas.microsoft.com/office/powerpoint/2010/main" val="2166479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673A-78B9-4AD7-A3AC-9E8988B6DF3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02AEA425-A3F6-4CA0-8BDF-61434CDDB36F}"/>
              </a:ext>
            </a:extLst>
          </p:cNvPr>
          <p:cNvSpPr>
            <a:spLocks noGrp="1"/>
          </p:cNvSpPr>
          <p:nvPr>
            <p:ph idx="1"/>
          </p:nvPr>
        </p:nvSpPr>
        <p:spPr/>
        <p:txBody>
          <a:bodyPr>
            <a:noAutofit/>
          </a:bodyPr>
          <a:lstStyle/>
          <a:p>
            <a:r>
              <a:rPr lang="en-US" sz="2400" b="1" dirty="0">
                <a:latin typeface="Times New Roman" panose="02020603050405020304" pitchFamily="18" charset="0"/>
                <a:cs typeface="Times New Roman" panose="02020603050405020304" pitchFamily="18" charset="0"/>
              </a:rPr>
              <a:t>Stenhouse</a:t>
            </a:r>
            <a:r>
              <a:rPr lang="en-US" sz="2400" dirty="0">
                <a:latin typeface="Times New Roman" panose="02020603050405020304" pitchFamily="18" charset="0"/>
                <a:cs typeface="Times New Roman" panose="02020603050405020304" pitchFamily="18" charset="0"/>
              </a:rPr>
              <a:t> developed his model as a direct reaction to the objectives model.</a:t>
            </a:r>
          </a:p>
          <a:p>
            <a:r>
              <a:rPr lang="en-US" sz="2400" dirty="0">
                <a:latin typeface="Times New Roman" panose="02020603050405020304" pitchFamily="18" charset="0"/>
                <a:cs typeface="Times New Roman" panose="02020603050405020304" pitchFamily="18" charset="0"/>
              </a:rPr>
              <a:t>Stenhouse sets process in achieving the learning goals and objectives of education.</a:t>
            </a:r>
          </a:p>
          <a:p>
            <a:r>
              <a:rPr lang="en-US" sz="2400" dirty="0">
                <a:latin typeface="Times New Roman" panose="02020603050405020304" pitchFamily="18" charset="0"/>
                <a:cs typeface="Times New Roman" panose="02020603050405020304" pitchFamily="18" charset="0"/>
              </a:rPr>
              <a:t>The main focus is on teaching and learning and developing curriculum through practice rather than policy change. This is known as action research approach.</a:t>
            </a:r>
          </a:p>
          <a:p>
            <a:r>
              <a:rPr lang="en-US" sz="2400" dirty="0">
                <a:latin typeface="Times New Roman" panose="02020603050405020304" pitchFamily="18" charset="0"/>
                <a:cs typeface="Times New Roman" panose="02020603050405020304" pitchFamily="18" charset="0"/>
              </a:rPr>
              <a:t>It identifies that teacher as the person most qualified to make the change.</a:t>
            </a:r>
          </a:p>
          <a:p>
            <a:r>
              <a:rPr lang="en-US" sz="2400" dirty="0">
                <a:latin typeface="Times New Roman" panose="02020603050405020304" pitchFamily="18" charset="0"/>
                <a:cs typeface="Times New Roman" panose="02020603050405020304" pitchFamily="18" charset="0"/>
              </a:rPr>
              <a:t>Two core features: teacher research and reflective practice.</a:t>
            </a:r>
          </a:p>
        </p:txBody>
      </p:sp>
    </p:spTree>
    <p:extLst>
      <p:ext uri="{BB962C8B-B14F-4D97-AF65-F5344CB8AC3E}">
        <p14:creationId xmlns:p14="http://schemas.microsoft.com/office/powerpoint/2010/main" val="1433397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9563-FD3B-4166-8238-AFEC90EB1D9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E2221C8E-E45D-4A4E-AA1F-0D2790F1E2D3}"/>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Stenhouse has three processes: planning, empirical study and justification.</a:t>
            </a:r>
          </a:p>
          <a:p>
            <a:r>
              <a:rPr lang="en-US" sz="2400" dirty="0">
                <a:latin typeface="Times New Roman" panose="02020603050405020304" pitchFamily="18" charset="0"/>
                <a:cs typeface="Times New Roman" panose="02020603050405020304" pitchFamily="18" charset="0"/>
              </a:rPr>
              <a:t>The focus of this model is that effective curriculum development is largely a matter of effective teachers' performance.</a:t>
            </a:r>
          </a:p>
          <a:p>
            <a:r>
              <a:rPr lang="en-US" sz="2400" dirty="0">
                <a:latin typeface="Times New Roman" panose="02020603050405020304" pitchFamily="18" charset="0"/>
                <a:cs typeface="Times New Roman" panose="02020603050405020304" pitchFamily="18" charset="0"/>
              </a:rPr>
              <a:t>Central role is played by the teacher.</a:t>
            </a:r>
          </a:p>
          <a:p>
            <a:r>
              <a:rPr lang="en-US" sz="2400" dirty="0">
                <a:latin typeface="Times New Roman" panose="02020603050405020304" pitchFamily="18" charset="0"/>
                <a:cs typeface="Times New Roman" panose="02020603050405020304" pitchFamily="18" charset="0"/>
              </a:rPr>
              <a:t>Teacher-centered learning.</a:t>
            </a:r>
          </a:p>
        </p:txBody>
      </p:sp>
    </p:spTree>
    <p:extLst>
      <p:ext uri="{BB962C8B-B14F-4D97-AF65-F5344CB8AC3E}">
        <p14:creationId xmlns:p14="http://schemas.microsoft.com/office/powerpoint/2010/main" val="191895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ACE87-0A8D-4C6A-81A7-18D2FBFD7D5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NEED ASSESSMENT IN CURRICULUM DEVELOPMENT</a:t>
            </a:r>
          </a:p>
        </p:txBody>
      </p:sp>
      <p:sp>
        <p:nvSpPr>
          <p:cNvPr id="3" name="Content Placeholder 2">
            <a:extLst>
              <a:ext uri="{FF2B5EF4-FFF2-40B4-BE49-F238E27FC236}">
                <a16:creationId xmlns:a16="http://schemas.microsoft.com/office/drawing/2014/main" id="{1795E237-F39E-4796-98CE-6576BAD082FA}"/>
              </a:ext>
            </a:extLst>
          </p:cNvPr>
          <p:cNvSpPr>
            <a:spLocks noGrp="1"/>
          </p:cNvSpPr>
          <p:nvPr>
            <p:ph idx="1"/>
          </p:nvPr>
        </p:nvSpPr>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Why assessment is necessary?</a:t>
            </a:r>
          </a:p>
          <a:p>
            <a:r>
              <a:rPr lang="en-US" sz="2400" dirty="0">
                <a:latin typeface="Times New Roman" panose="02020603050405020304" pitchFamily="18" charset="0"/>
                <a:cs typeface="Times New Roman" panose="02020603050405020304" pitchFamily="18" charset="0"/>
              </a:rPr>
              <a:t>To provide information on pupil performance in gaining specified concepts, skills and attitudes.</a:t>
            </a:r>
          </a:p>
          <a:p>
            <a:r>
              <a:rPr lang="en-US" sz="2400" dirty="0">
                <a:latin typeface="Times New Roman" panose="02020603050405020304" pitchFamily="18" charset="0"/>
                <a:cs typeface="Times New Roman" panose="02020603050405020304" pitchFamily="18" charset="0"/>
              </a:rPr>
              <a:t> To assist the diagnosis of learning difficulties.</a:t>
            </a:r>
          </a:p>
          <a:p>
            <a:r>
              <a:rPr lang="en-US" sz="2400" dirty="0">
                <a:latin typeface="Times New Roman" panose="02020603050405020304" pitchFamily="18" charset="0"/>
                <a:cs typeface="Times New Roman" panose="02020603050405020304" pitchFamily="18" charset="0"/>
              </a:rPr>
              <a:t>To assist the </a:t>
            </a:r>
            <a:r>
              <a:rPr lang="en-US" sz="2400" b="1" dirty="0">
                <a:latin typeface="Times New Roman" panose="02020603050405020304" pitchFamily="18" charset="0"/>
                <a:cs typeface="Times New Roman" panose="02020603050405020304" pitchFamily="18" charset="0"/>
              </a:rPr>
              <a:t>evaluation</a:t>
            </a:r>
            <a:r>
              <a:rPr lang="en-US" sz="2400" dirty="0">
                <a:latin typeface="Times New Roman" panose="02020603050405020304" pitchFamily="18" charset="0"/>
                <a:cs typeface="Times New Roman" panose="02020603050405020304" pitchFamily="18" charset="0"/>
              </a:rPr>
              <a:t> of </a:t>
            </a:r>
            <a:r>
              <a:rPr lang="en-US" sz="2400" b="1" dirty="0">
                <a:latin typeface="Times New Roman" panose="02020603050405020304" pitchFamily="18" charset="0"/>
                <a:cs typeface="Times New Roman" panose="02020603050405020304" pitchFamily="18" charset="0"/>
              </a:rPr>
              <a:t>curriculum</a:t>
            </a:r>
            <a:r>
              <a:rPr lang="en-US" sz="2400" dirty="0">
                <a:latin typeface="Times New Roman" panose="02020603050405020304" pitchFamily="18" charset="0"/>
                <a:cs typeface="Times New Roman" panose="02020603050405020304" pitchFamily="18" charset="0"/>
              </a:rPr>
              <a:t> materials and teaching methods.</a:t>
            </a:r>
          </a:p>
          <a:p>
            <a:r>
              <a:rPr lang="en-US" sz="2400" dirty="0">
                <a:latin typeface="Times New Roman" panose="02020603050405020304" pitchFamily="18" charset="0"/>
                <a:cs typeface="Times New Roman" panose="02020603050405020304" pitchFamily="18" charset="0"/>
              </a:rPr>
              <a:t>To enable schools to produce profiles of pupil performance.</a:t>
            </a:r>
          </a:p>
        </p:txBody>
      </p:sp>
    </p:spTree>
    <p:extLst>
      <p:ext uri="{BB962C8B-B14F-4D97-AF65-F5344CB8AC3E}">
        <p14:creationId xmlns:p14="http://schemas.microsoft.com/office/powerpoint/2010/main" val="322321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0994-2890-4F63-8E42-C9C6CD0B2D3E}"/>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396AC21C-F999-43B9-AB44-96AE401CCB40}"/>
              </a:ext>
            </a:extLst>
          </p:cNvPr>
          <p:cNvSpPr>
            <a:spLocks noGrp="1"/>
          </p:cNvSpPr>
          <p:nvPr>
            <p:ph idx="1"/>
          </p:nvPr>
        </p:nvSpPr>
        <p:spPr>
          <a:xfrm>
            <a:off x="1103312" y="1656522"/>
            <a:ext cx="8946541" cy="4748760"/>
          </a:xfrm>
        </p:spPr>
        <p:txBody>
          <a:bodyPr>
            <a:noAutofit/>
          </a:bodyPr>
          <a:lstStyle/>
          <a:p>
            <a:r>
              <a:rPr lang="en-US" sz="2400" dirty="0">
                <a:latin typeface="Times New Roman" panose="02020603050405020304" pitchFamily="18" charset="0"/>
                <a:cs typeface="Times New Roman" panose="02020603050405020304" pitchFamily="18" charset="0"/>
              </a:rPr>
              <a:t>A Model can be defined as a simplified representation of reality. It simplifies by incorporating only those aspects of reality that interest the model builder.</a:t>
            </a:r>
          </a:p>
          <a:p>
            <a:r>
              <a:rPr lang="en-US" sz="2400" dirty="0">
                <a:latin typeface="Times New Roman" panose="02020603050405020304" pitchFamily="18" charset="0"/>
                <a:cs typeface="Times New Roman" panose="02020603050405020304" pitchFamily="18" charset="0"/>
              </a:rPr>
              <a:t>Model suggests a representation of certain of a theory.</a:t>
            </a:r>
          </a:p>
          <a:p>
            <a:r>
              <a:rPr lang="en-US" sz="2400" dirty="0">
                <a:latin typeface="Times New Roman" panose="02020603050405020304" pitchFamily="18" charset="0"/>
                <a:cs typeface="Times New Roman" panose="02020603050405020304" pitchFamily="18" charset="0"/>
              </a:rPr>
              <a:t>Models serve to structure systematic and logical thinking about curriculum, this entails: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identifying the relevant variables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Indicating their characteristics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Specifying their interrelationships, that is how they influence each other.</a:t>
            </a:r>
          </a:p>
        </p:txBody>
      </p:sp>
    </p:spTree>
    <p:extLst>
      <p:ext uri="{BB962C8B-B14F-4D97-AF65-F5344CB8AC3E}">
        <p14:creationId xmlns:p14="http://schemas.microsoft.com/office/powerpoint/2010/main" val="348381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083F-8777-44A9-86EE-E6BC26CDB08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MODELS OF CURRICULUM DEVELOPMENT</a:t>
            </a:r>
          </a:p>
        </p:txBody>
      </p:sp>
      <p:sp>
        <p:nvSpPr>
          <p:cNvPr id="3" name="Content Placeholder 2">
            <a:extLst>
              <a:ext uri="{FF2B5EF4-FFF2-40B4-BE49-F238E27FC236}">
                <a16:creationId xmlns:a16="http://schemas.microsoft.com/office/drawing/2014/main" id="{18332A8F-BC2C-4D61-B6D9-BBCA4065E88B}"/>
              </a:ext>
            </a:extLst>
          </p:cNvPr>
          <p:cNvSpPr>
            <a:spLocks noGrp="1"/>
          </p:cNvSpPr>
          <p:nvPr>
            <p:ph idx="1"/>
          </p:nvPr>
        </p:nvSpPr>
        <p:spPr>
          <a:xfrm>
            <a:off x="1103312" y="1853248"/>
            <a:ext cx="8946541" cy="4395151"/>
          </a:xfrm>
        </p:spPr>
        <p:txBody>
          <a:bodyPr>
            <a:normAutofit/>
          </a:bodyPr>
          <a:lstStyle/>
          <a:p>
            <a:r>
              <a:rPr lang="en-US" sz="2400" dirty="0">
                <a:latin typeface="Times New Roman" panose="02020603050405020304" pitchFamily="18" charset="0"/>
                <a:cs typeface="Times New Roman" panose="02020603050405020304" pitchFamily="18" charset="0"/>
              </a:rPr>
              <a:t>Curriculum development has been looked at in two ways. These are basically </a:t>
            </a:r>
            <a:r>
              <a:rPr lang="en-US" sz="2400" b="1" dirty="0">
                <a:latin typeface="Times New Roman" panose="02020603050405020304" pitchFamily="18" charset="0"/>
                <a:cs typeface="Times New Roman" panose="02020603050405020304" pitchFamily="18" charset="0"/>
              </a:rPr>
              <a:t>process</a:t>
            </a:r>
            <a:r>
              <a:rPr lang="en-US" sz="2400" dirty="0">
                <a:latin typeface="Times New Roman" panose="02020603050405020304" pitchFamily="18" charset="0"/>
                <a:cs typeface="Times New Roman" panose="02020603050405020304" pitchFamily="18" charset="0"/>
              </a:rPr>
              <a:t> and </a:t>
            </a:r>
            <a:r>
              <a:rPr lang="en-US" sz="2400" b="1" dirty="0">
                <a:latin typeface="Times New Roman" panose="02020603050405020304" pitchFamily="18" charset="0"/>
                <a:cs typeface="Times New Roman" panose="02020603050405020304" pitchFamily="18" charset="0"/>
              </a:rPr>
              <a:t>product. Process</a:t>
            </a:r>
            <a:r>
              <a:rPr lang="en-US" sz="2400" dirty="0">
                <a:latin typeface="Times New Roman" panose="02020603050405020304" pitchFamily="18" charset="0"/>
                <a:cs typeface="Times New Roman" panose="02020603050405020304" pitchFamily="18" charset="0"/>
              </a:rPr>
              <a:t> is concerned with the methods and means </a:t>
            </a:r>
            <a:r>
              <a:rPr lang="en-US" sz="2400" b="1" dirty="0">
                <a:latin typeface="Times New Roman" panose="02020603050405020304" pitchFamily="18" charset="0"/>
                <a:cs typeface="Times New Roman" panose="02020603050405020304" pitchFamily="18" charset="0"/>
              </a:rPr>
              <a:t>how</a:t>
            </a:r>
            <a:r>
              <a:rPr lang="en-US" sz="2400" dirty="0">
                <a:latin typeface="Times New Roman" panose="02020603050405020304" pitchFamily="18" charset="0"/>
                <a:cs typeface="Times New Roman" panose="02020603050405020304" pitchFamily="18" charset="0"/>
              </a:rPr>
              <a:t> whereas the </a:t>
            </a:r>
            <a:r>
              <a:rPr lang="en-US" sz="2400" b="1" dirty="0">
                <a:latin typeface="Times New Roman" panose="02020603050405020304" pitchFamily="18" charset="0"/>
                <a:cs typeface="Times New Roman" panose="02020603050405020304" pitchFamily="18" charset="0"/>
              </a:rPr>
              <a:t>Product</a:t>
            </a:r>
            <a:r>
              <a:rPr lang="en-US" sz="2400" dirty="0">
                <a:latin typeface="Times New Roman" panose="02020603050405020304" pitchFamily="18" charset="0"/>
                <a:cs typeface="Times New Roman" panose="02020603050405020304" pitchFamily="18" charset="0"/>
              </a:rPr>
              <a:t> looks at the outcomes, the end product </a:t>
            </a:r>
            <a:r>
              <a:rPr lang="en-US" sz="2400" b="1" dirty="0">
                <a:latin typeface="Times New Roman" panose="02020603050405020304" pitchFamily="18" charset="0"/>
                <a:cs typeface="Times New Roman" panose="02020603050405020304" pitchFamily="18" charset="0"/>
              </a:rPr>
              <a:t>what</a:t>
            </a:r>
            <a:r>
              <a:rPr lang="en-US" sz="2400" dirty="0">
                <a:latin typeface="Times New Roman" panose="02020603050405020304" pitchFamily="18" charset="0"/>
                <a:cs typeface="Times New Roman" panose="02020603050405020304" pitchFamily="18" charset="0"/>
              </a:rPr>
              <a:t>. There are two approaches that have been developed, normative and descriptive.</a:t>
            </a:r>
          </a:p>
          <a:p>
            <a:r>
              <a:rPr lang="en-US" sz="2400" dirty="0">
                <a:latin typeface="Times New Roman" panose="02020603050405020304" pitchFamily="18" charset="0"/>
                <a:cs typeface="Times New Roman" panose="02020603050405020304" pitchFamily="18" charset="0"/>
              </a:rPr>
              <a:t>The first approaches are called normative, objectives (Tyler1949) and the rational (Taba 1962 and Wheeler 1967) because they provide a sequence of steps. These have technical interests of control. </a:t>
            </a:r>
          </a:p>
          <a:p>
            <a:r>
              <a:rPr lang="en-US" sz="2400" dirty="0">
                <a:latin typeface="Times New Roman" panose="02020603050405020304" pitchFamily="18" charset="0"/>
                <a:cs typeface="Times New Roman" panose="02020603050405020304" pitchFamily="18" charset="0"/>
              </a:rPr>
              <a:t>The procedural approaches,( Stenhouse 1975, Walker1972, Skilbeck1976, Olivia 1967) which falls into the second category of descriptive approaches, because it is an interactive model</a:t>
            </a:r>
            <a:r>
              <a:rPr lang="en-US" dirty="0"/>
              <a:t>.</a:t>
            </a:r>
          </a:p>
        </p:txBody>
      </p:sp>
    </p:spTree>
    <p:extLst>
      <p:ext uri="{BB962C8B-B14F-4D97-AF65-F5344CB8AC3E}">
        <p14:creationId xmlns:p14="http://schemas.microsoft.com/office/powerpoint/2010/main" val="396688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29BF-073C-42C0-A533-8BF51D32F75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TYLER´S MODEL</a:t>
            </a:r>
          </a:p>
        </p:txBody>
      </p:sp>
      <p:sp>
        <p:nvSpPr>
          <p:cNvPr id="3" name="Content Placeholder 2">
            <a:extLst>
              <a:ext uri="{FF2B5EF4-FFF2-40B4-BE49-F238E27FC236}">
                <a16:creationId xmlns:a16="http://schemas.microsoft.com/office/drawing/2014/main" id="{1B38FEFC-B1D0-4DF1-8AEA-8A2C78B8BB7C}"/>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traditional model was laid out by Ralph Tyler in 1949 in his seminal book ´basic principals of curriculum and instruction´. And is generally considered the mainstream way to conceptualize curriculum development.</a:t>
            </a:r>
          </a:p>
          <a:p>
            <a:pPr algn="just"/>
            <a:r>
              <a:rPr lang="en-US" sz="2400" dirty="0">
                <a:latin typeface="Times New Roman" panose="02020603050405020304" pitchFamily="18" charset="0"/>
                <a:cs typeface="Times New Roman" panose="02020603050405020304" pitchFamily="18" charset="0"/>
              </a:rPr>
              <a:t>Tyler´s approach is seen as the linear model as well ad the ends mean model.</a:t>
            </a:r>
          </a:p>
          <a:p>
            <a:pPr algn="just"/>
            <a:r>
              <a:rPr lang="en-US" sz="2400" dirty="0">
                <a:latin typeface="Times New Roman" panose="02020603050405020304" pitchFamily="18" charset="0"/>
                <a:cs typeface="Times New Roman" panose="02020603050405020304" pitchFamily="18" charset="0"/>
              </a:rPr>
              <a:t>Tyler argued that curriculum development needed to be treated logically and systematically. His book attempted to explain a rational for viewing, analyzing and interpreting the curriculum and instruction program of an educational institution.</a:t>
            </a:r>
          </a:p>
        </p:txBody>
      </p:sp>
    </p:spTree>
    <p:extLst>
      <p:ext uri="{BB962C8B-B14F-4D97-AF65-F5344CB8AC3E}">
        <p14:creationId xmlns:p14="http://schemas.microsoft.com/office/powerpoint/2010/main" val="263952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2E7420B-16AD-477B-BAFF-11BD42448707}"/>
              </a:ext>
            </a:extLst>
          </p:cNvPr>
          <p:cNvPicPr>
            <a:picLocks noChangeAspect="1"/>
          </p:cNvPicPr>
          <p:nvPr/>
        </p:nvPicPr>
        <p:blipFill>
          <a:blip r:embed="rId2"/>
          <a:stretch>
            <a:fillRect/>
          </a:stretch>
        </p:blipFill>
        <p:spPr>
          <a:xfrm>
            <a:off x="2849217" y="861391"/>
            <a:ext cx="6241774" cy="5155096"/>
          </a:xfrm>
          <a:prstGeom prst="rect">
            <a:avLst/>
          </a:prstGeom>
        </p:spPr>
      </p:pic>
    </p:spTree>
    <p:extLst>
      <p:ext uri="{BB962C8B-B14F-4D97-AF65-F5344CB8AC3E}">
        <p14:creationId xmlns:p14="http://schemas.microsoft.com/office/powerpoint/2010/main" val="42167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6E01E-3ABA-4138-B979-EF9D64731BA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95A1176-26A4-4896-B002-23610A020B97}"/>
              </a:ext>
            </a:extLst>
          </p:cNvPr>
          <p:cNvSpPr>
            <a:spLocks noGrp="1"/>
          </p:cNvSpPr>
          <p:nvPr>
            <p:ph idx="1"/>
          </p:nvPr>
        </p:nvSpPr>
        <p:spPr>
          <a:xfrm>
            <a:off x="1103312" y="1298714"/>
            <a:ext cx="9404723" cy="4949686"/>
          </a:xfrm>
        </p:spPr>
        <p:txBody>
          <a:bodyPr>
            <a:noAutofit/>
          </a:bodyPr>
          <a:lstStyle/>
          <a:p>
            <a:r>
              <a:rPr lang="en-US" sz="2400" dirty="0">
                <a:latin typeface="Times New Roman" panose="02020603050405020304" pitchFamily="18" charset="0"/>
                <a:cs typeface="Times New Roman" panose="02020603050405020304" pitchFamily="18" charset="0"/>
              </a:rPr>
              <a:t>Ralph Tyler considered four considerations in curriculum development: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Purposes of the school</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Educational experiences related to the purposes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Organization of the experiences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Evaluation of the experiences</a:t>
            </a:r>
          </a:p>
          <a:p>
            <a:r>
              <a:rPr lang="en-US" sz="2400" dirty="0">
                <a:latin typeface="Times New Roman" panose="02020603050405020304" pitchFamily="18" charset="0"/>
                <a:cs typeface="Times New Roman" panose="02020603050405020304" pitchFamily="18" charset="0"/>
              </a:rPr>
              <a:t>Tyler stated three important sources that must be look at in order to contextualize and make curriculum more relevant.</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learners and their backgrounds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Society</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Knowledge of major disciplines especially philosophy, psychology and sociology</a:t>
            </a:r>
          </a:p>
        </p:txBody>
      </p:sp>
    </p:spTree>
    <p:extLst>
      <p:ext uri="{BB962C8B-B14F-4D97-AF65-F5344CB8AC3E}">
        <p14:creationId xmlns:p14="http://schemas.microsoft.com/office/powerpoint/2010/main" val="121606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41842-3B12-4143-8909-AC919F76A63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46851FA6-291E-4F8C-A91C-22F5F596D0A9}"/>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From the three sources, curriculum planners derive general or broad objectives that lack precision and according to Oliva (1997) these are preferably called instruction goals. These goals may be pertinent to specific disciplines or may cut across disciplines.</a:t>
            </a:r>
          </a:p>
          <a:p>
            <a:pPr algn="just"/>
            <a:r>
              <a:rPr lang="en-US" sz="2400" dirty="0">
                <a:latin typeface="Times New Roman" panose="02020603050405020304" pitchFamily="18" charset="0"/>
                <a:cs typeface="Times New Roman" panose="02020603050405020304" pitchFamily="18" charset="0"/>
              </a:rPr>
              <a:t>Once this array of possibly applicable objectives is determined, screening process in necessary. According to Tyler´s model to eliminate educational and social philosophy as the first screen  for these goals.</a:t>
            </a:r>
          </a:p>
        </p:txBody>
      </p:sp>
    </p:spTree>
    <p:extLst>
      <p:ext uri="{BB962C8B-B14F-4D97-AF65-F5344CB8AC3E}">
        <p14:creationId xmlns:p14="http://schemas.microsoft.com/office/powerpoint/2010/main" val="243210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BF7F-A5B1-42CA-B438-65E5E8DA4C2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C3B8D57-F6C5-41B0-A81F-8117597AD8A5}"/>
              </a:ext>
            </a:extLst>
          </p:cNvPr>
          <p:cNvSpPr>
            <a:spLocks noGrp="1"/>
          </p:cNvSpPr>
          <p:nvPr>
            <p:ph idx="1"/>
          </p:nvPr>
        </p:nvSpPr>
        <p:spPr>
          <a:xfrm>
            <a:off x="1103312" y="1166192"/>
            <a:ext cx="9670705" cy="5082208"/>
          </a:xfrm>
        </p:spPr>
        <p:txBody>
          <a:bodyPr>
            <a:noAutofit/>
          </a:bodyPr>
          <a:lstStyle/>
          <a:p>
            <a:r>
              <a:rPr lang="en-US" sz="2400" b="1" dirty="0">
                <a:latin typeface="Times New Roman" panose="02020603050405020304" pitchFamily="18" charset="0"/>
                <a:cs typeface="Times New Roman" panose="02020603050405020304" pitchFamily="18" charset="0"/>
              </a:rPr>
              <a:t>Philosophical screen</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Tyler advised teachers of a particular school to formulate and educational and social philosophy. He urged them to outline their values and illustrated this task by emphasizing our democratic goals.</a:t>
            </a:r>
          </a:p>
          <a:p>
            <a:pPr marL="0" indent="0" algn="just">
              <a:buNone/>
            </a:pPr>
            <a:r>
              <a:rPr lang="en-US" sz="2400" dirty="0">
                <a:latin typeface="Times New Roman" panose="02020603050405020304" pitchFamily="18" charset="0"/>
                <a:cs typeface="Times New Roman" panose="02020603050405020304" pitchFamily="18" charset="0"/>
              </a:rPr>
              <a:t>The recognition of the importance of every individual human being regardless of race, national, social or economic status.</a:t>
            </a:r>
          </a:p>
          <a:p>
            <a:pPr marL="0" indent="0" algn="just">
              <a:buNone/>
            </a:pPr>
            <a:r>
              <a:rPr lang="en-US" sz="2400" dirty="0">
                <a:latin typeface="Times New Roman" panose="02020603050405020304" pitchFamily="18" charset="0"/>
                <a:cs typeface="Times New Roman" panose="02020603050405020304" pitchFamily="18" charset="0"/>
              </a:rPr>
              <a:t>Opportunity for wide participation in all phases of activities in the society.</a:t>
            </a:r>
          </a:p>
          <a:p>
            <a:pPr marL="0" indent="0" algn="just">
              <a:buNone/>
            </a:pPr>
            <a:r>
              <a:rPr lang="en-US" sz="2400" dirty="0">
                <a:latin typeface="Times New Roman" panose="02020603050405020304" pitchFamily="18" charset="0"/>
                <a:cs typeface="Times New Roman" panose="02020603050405020304" pitchFamily="18" charset="0"/>
              </a:rPr>
              <a:t>Encouragement of variability rather than demanding a single type of personality</a:t>
            </a:r>
          </a:p>
          <a:p>
            <a:pPr marL="0" indent="0" algn="just">
              <a:buNone/>
            </a:pPr>
            <a:r>
              <a:rPr lang="en-US" sz="2400" dirty="0">
                <a:latin typeface="Times New Roman" panose="02020603050405020304" pitchFamily="18" charset="0"/>
                <a:cs typeface="Times New Roman" panose="02020603050405020304" pitchFamily="18" charset="0"/>
              </a:rPr>
              <a:t>Faith in intelligence as a method of dealing with important problems rather than depending upon the authority of autocratic or aristocratic group.</a:t>
            </a:r>
          </a:p>
        </p:txBody>
      </p:sp>
    </p:spTree>
    <p:extLst>
      <p:ext uri="{BB962C8B-B14F-4D97-AF65-F5344CB8AC3E}">
        <p14:creationId xmlns:p14="http://schemas.microsoft.com/office/powerpoint/2010/main" val="260233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152</TotalTime>
  <Words>1532</Words>
  <Application>Microsoft Office PowerPoint</Application>
  <PresentationFormat>Widescreen</PresentationFormat>
  <Paragraphs>108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Times New Roman</vt:lpstr>
      <vt:lpstr>Wingdings 3</vt:lpstr>
      <vt:lpstr>Ion</vt:lpstr>
      <vt:lpstr>Lecture 4 Unit 4: Models of Curriculum Development B.Ed. (1.5 years) Semester I Subject: Curriculum Development Represented by: Ms. Sadia Tariq Department Of Education (Planning And Development) Lahore College For Women University, Lahore</vt:lpstr>
      <vt:lpstr>PowerPoint Presentation</vt:lpstr>
      <vt:lpstr>INTRODUCTION</vt:lpstr>
      <vt:lpstr>MODELS OF CURRICULUM DEVELOPMENT</vt:lpstr>
      <vt:lpstr>TYLER´S MODEL</vt:lpstr>
      <vt:lpstr>PowerPoint Presentation</vt:lpstr>
      <vt:lpstr>Cont..</vt:lpstr>
      <vt:lpstr>Cont..</vt:lpstr>
      <vt:lpstr>Cont..</vt:lpstr>
      <vt:lpstr>Cont..</vt:lpstr>
      <vt:lpstr>Strengths and weaknesses of objective´s model</vt:lpstr>
      <vt:lpstr>TABA´S INVERTED MODEL</vt:lpstr>
      <vt:lpstr>PowerPoint Presentation</vt:lpstr>
      <vt:lpstr>STEPS OF TABA´S MODEL</vt:lpstr>
      <vt:lpstr>WHEELER´S MODEL</vt:lpstr>
      <vt:lpstr>PowerPoint Presentation</vt:lpstr>
      <vt:lpstr>Cont..</vt:lpstr>
      <vt:lpstr>Cont..</vt:lpstr>
      <vt:lpstr>THE PROCEDURAL APPROACH</vt:lpstr>
      <vt:lpstr>Cont..</vt:lpstr>
      <vt:lpstr>Cont..</vt:lpstr>
      <vt:lpstr>Cont..</vt:lpstr>
      <vt:lpstr>NEED ASSESSMENT IN CURRICULUM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Unit 4: Models of Curriculum development B.Ed (1.5 years) semester I Subject: Curriculum Development Represented by: Ms Sadia Tariq Department Of Education (Planning And Development) Lahore College For Women University, Lahore</dc:title>
  <dc:creator>Eesha Sajjad</dc:creator>
  <cp:lastModifiedBy>Eesha Sajjad</cp:lastModifiedBy>
  <cp:revision>20</cp:revision>
  <dcterms:created xsi:type="dcterms:W3CDTF">2020-04-18T15:37:25Z</dcterms:created>
  <dcterms:modified xsi:type="dcterms:W3CDTF">2020-04-21T08:27:45Z</dcterms:modified>
</cp:coreProperties>
</file>